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04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28D38-4794-4920-BBAB-9A1A0752D491}" type="datetimeFigureOut">
              <a:rPr lang="pt-BR" smtClean="0"/>
              <a:t>05/03/2026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B15B-99A1-4D30-93FA-19EFA6C803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0699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28D38-4794-4920-BBAB-9A1A0752D491}" type="datetimeFigureOut">
              <a:rPr lang="pt-BR" smtClean="0"/>
              <a:t>05/03/2026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B15B-99A1-4D30-93FA-19EFA6C803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6843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28D38-4794-4920-BBAB-9A1A0752D491}" type="datetimeFigureOut">
              <a:rPr lang="pt-BR" smtClean="0"/>
              <a:t>05/03/2026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B15B-99A1-4D30-93FA-19EFA6C803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0448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28D38-4794-4920-BBAB-9A1A0752D491}" type="datetimeFigureOut">
              <a:rPr lang="pt-BR" smtClean="0"/>
              <a:t>05/03/2026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B15B-99A1-4D30-93FA-19EFA6C803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5554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28D38-4794-4920-BBAB-9A1A0752D491}" type="datetimeFigureOut">
              <a:rPr lang="pt-BR" smtClean="0"/>
              <a:t>05/03/2026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B15B-99A1-4D30-93FA-19EFA6C803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1113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28D38-4794-4920-BBAB-9A1A0752D491}" type="datetimeFigureOut">
              <a:rPr lang="pt-BR" smtClean="0"/>
              <a:t>05/03/2026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B15B-99A1-4D30-93FA-19EFA6C803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5294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28D38-4794-4920-BBAB-9A1A0752D491}" type="datetimeFigureOut">
              <a:rPr lang="pt-BR" smtClean="0"/>
              <a:t>05/03/2026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B15B-99A1-4D30-93FA-19EFA6C803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6135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28D38-4794-4920-BBAB-9A1A0752D491}" type="datetimeFigureOut">
              <a:rPr lang="pt-BR" smtClean="0"/>
              <a:t>05/03/2026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B15B-99A1-4D30-93FA-19EFA6C803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4240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28D38-4794-4920-BBAB-9A1A0752D491}" type="datetimeFigureOut">
              <a:rPr lang="pt-BR" smtClean="0"/>
              <a:t>05/03/2026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B15B-99A1-4D30-93FA-19EFA6C803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3755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28D38-4794-4920-BBAB-9A1A0752D491}" type="datetimeFigureOut">
              <a:rPr lang="pt-BR" smtClean="0"/>
              <a:t>05/03/2026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B15B-99A1-4D30-93FA-19EFA6C803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7112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28D38-4794-4920-BBAB-9A1A0752D491}" type="datetimeFigureOut">
              <a:rPr lang="pt-BR" smtClean="0"/>
              <a:t>05/03/2026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B15B-99A1-4D30-93FA-19EFA6C803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0997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328D38-4794-4920-BBAB-9A1A0752D491}" type="datetimeFigureOut">
              <a:rPr lang="pt-BR" smtClean="0"/>
              <a:t>05/03/2026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CB15B-99A1-4D30-93FA-19EFA6C803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7596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840037"/>
          </a:xfrm>
        </p:spPr>
        <p:txBody>
          <a:bodyPr/>
          <a:lstStyle/>
          <a:p>
            <a:r>
              <a:rPr lang="pt-B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PROJETO MONTBLANC</a:t>
            </a:r>
            <a:endParaRPr lang="pt-BR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42983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Agrupar 70"/>
          <p:cNvGrpSpPr/>
          <p:nvPr/>
        </p:nvGrpSpPr>
        <p:grpSpPr>
          <a:xfrm>
            <a:off x="208081" y="961601"/>
            <a:ext cx="4718397" cy="1177002"/>
            <a:chOff x="493437" y="523762"/>
            <a:chExt cx="4701283" cy="1177002"/>
          </a:xfrm>
        </p:grpSpPr>
        <p:cxnSp>
          <p:nvCxnSpPr>
            <p:cNvPr id="21" name="Conector de Seta Reta 20"/>
            <p:cNvCxnSpPr>
              <a:stCxn id="4" idx="1"/>
              <a:endCxn id="5" idx="3"/>
            </p:cNvCxnSpPr>
            <p:nvPr/>
          </p:nvCxnSpPr>
          <p:spPr>
            <a:xfrm flipH="1">
              <a:off x="4507081" y="1098929"/>
              <a:ext cx="687639" cy="575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8" name="Agrupar 67"/>
            <p:cNvGrpSpPr/>
            <p:nvPr/>
          </p:nvGrpSpPr>
          <p:grpSpPr>
            <a:xfrm>
              <a:off x="493437" y="523762"/>
              <a:ext cx="4013644" cy="1177002"/>
              <a:chOff x="493437" y="523762"/>
              <a:chExt cx="4013644" cy="1177002"/>
            </a:xfrm>
          </p:grpSpPr>
          <p:cxnSp>
            <p:nvCxnSpPr>
              <p:cNvPr id="10" name="Conector reto 9"/>
              <p:cNvCxnSpPr/>
              <p:nvPr/>
            </p:nvCxnSpPr>
            <p:spPr>
              <a:xfrm>
                <a:off x="2222695" y="658933"/>
                <a:ext cx="0" cy="90206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7" name="Agrupar 66"/>
              <p:cNvGrpSpPr/>
              <p:nvPr/>
            </p:nvGrpSpPr>
            <p:grpSpPr>
              <a:xfrm>
                <a:off x="493437" y="523762"/>
                <a:ext cx="4013644" cy="1177002"/>
                <a:chOff x="493437" y="523762"/>
                <a:chExt cx="4013644" cy="1177002"/>
              </a:xfrm>
            </p:grpSpPr>
            <p:sp>
              <p:nvSpPr>
                <p:cNvPr id="5" name="Retângulo 4"/>
                <p:cNvSpPr/>
                <p:nvPr/>
              </p:nvSpPr>
              <p:spPr>
                <a:xfrm>
                  <a:off x="2572263" y="909597"/>
                  <a:ext cx="1934818" cy="390172"/>
                </a:xfrm>
                <a:prstGeom prst="rect">
                  <a:avLst/>
                </a:prstGeom>
                <a:noFill/>
                <a:ln w="44450" cmpd="sng">
                  <a:solidFill>
                    <a:schemeClr val="accent6"/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pt-BR" dirty="0" smtClean="0">
                      <a:solidFill>
                        <a:schemeClr val="accent6"/>
                      </a:solidFill>
                    </a:rPr>
                    <a:t>Financeiro</a:t>
                  </a:r>
                  <a:endParaRPr lang="pt-BR" dirty="0">
                    <a:solidFill>
                      <a:schemeClr val="accent6"/>
                    </a:solidFill>
                  </a:endParaRPr>
                </a:p>
              </p:txBody>
            </p:sp>
            <p:sp>
              <p:nvSpPr>
                <p:cNvPr id="6" name="Retângulo 5"/>
                <p:cNvSpPr/>
                <p:nvPr/>
              </p:nvSpPr>
              <p:spPr>
                <a:xfrm>
                  <a:off x="493437" y="523762"/>
                  <a:ext cx="1550505" cy="270343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pt-BR" sz="1400" dirty="0" smtClean="0">
                      <a:solidFill>
                        <a:schemeClr val="tx1"/>
                      </a:solidFill>
                    </a:rPr>
                    <a:t>Contas à Receber</a:t>
                  </a:r>
                  <a:endParaRPr lang="pt-BR" sz="14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" name="Retângulo 6"/>
                <p:cNvSpPr/>
                <p:nvPr/>
              </p:nvSpPr>
              <p:spPr>
                <a:xfrm>
                  <a:off x="493437" y="1430421"/>
                  <a:ext cx="1550505" cy="270343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pt-BR" sz="1400" dirty="0" smtClean="0">
                      <a:solidFill>
                        <a:schemeClr val="tx1"/>
                      </a:solidFill>
                    </a:rPr>
                    <a:t>Fluxo de Caixa</a:t>
                  </a:r>
                  <a:endParaRPr lang="pt-BR" sz="1400" dirty="0">
                    <a:solidFill>
                      <a:schemeClr val="tx1"/>
                    </a:solidFill>
                  </a:endParaRPr>
                </a:p>
              </p:txBody>
            </p:sp>
            <p:cxnSp>
              <p:nvCxnSpPr>
                <p:cNvPr id="14" name="Conector de Seta Reta 13"/>
                <p:cNvCxnSpPr/>
                <p:nvPr/>
              </p:nvCxnSpPr>
              <p:spPr>
                <a:xfrm flipH="1">
                  <a:off x="2043942" y="658933"/>
                  <a:ext cx="178753" cy="1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Conector de Seta Reta 14"/>
                <p:cNvCxnSpPr/>
                <p:nvPr/>
              </p:nvCxnSpPr>
              <p:spPr>
                <a:xfrm flipH="1">
                  <a:off x="2049470" y="1561001"/>
                  <a:ext cx="178753" cy="1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Conector reto 16"/>
                <p:cNvCxnSpPr>
                  <a:stCxn id="22" idx="3"/>
                  <a:endCxn id="5" idx="1"/>
                </p:cNvCxnSpPr>
                <p:nvPr/>
              </p:nvCxnSpPr>
              <p:spPr>
                <a:xfrm>
                  <a:off x="2043942" y="1094568"/>
                  <a:ext cx="528321" cy="10115"/>
                </a:xfrm>
                <a:prstGeom prst="line">
                  <a:avLst/>
                </a:prstGeom>
                <a:ln>
                  <a:head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2" name="Retângulo 21"/>
                <p:cNvSpPr/>
                <p:nvPr/>
              </p:nvSpPr>
              <p:spPr>
                <a:xfrm>
                  <a:off x="493437" y="959396"/>
                  <a:ext cx="1550505" cy="270343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pt-BR" sz="1400" dirty="0" smtClean="0">
                      <a:solidFill>
                        <a:schemeClr val="tx1"/>
                      </a:solidFill>
                    </a:rPr>
                    <a:t>Contas à Pagar</a:t>
                  </a:r>
                  <a:endParaRPr lang="pt-BR" sz="1400" dirty="0">
                    <a:solidFill>
                      <a:schemeClr val="tx1"/>
                    </a:solidFill>
                  </a:endParaRPr>
                </a:p>
              </p:txBody>
            </p:sp>
          </p:grpSp>
        </p:grpSp>
      </p:grpSp>
      <p:grpSp>
        <p:nvGrpSpPr>
          <p:cNvPr id="70" name="Agrupar 69"/>
          <p:cNvGrpSpPr/>
          <p:nvPr/>
        </p:nvGrpSpPr>
        <p:grpSpPr>
          <a:xfrm>
            <a:off x="2323051" y="2693292"/>
            <a:ext cx="1934818" cy="913701"/>
            <a:chOff x="2590109" y="2865460"/>
            <a:chExt cx="1934818" cy="913701"/>
          </a:xfrm>
        </p:grpSpPr>
        <p:sp>
          <p:nvSpPr>
            <p:cNvPr id="16" name="Retângulo 15"/>
            <p:cNvSpPr/>
            <p:nvPr/>
          </p:nvSpPr>
          <p:spPr>
            <a:xfrm>
              <a:off x="2590109" y="3390862"/>
              <a:ext cx="1934818" cy="388299"/>
            </a:xfrm>
            <a:prstGeom prst="rect">
              <a:avLst/>
            </a:prstGeom>
            <a:noFill/>
            <a:ln w="44450" cmpd="sng">
              <a:solidFill>
                <a:srgbClr val="FFFF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solidFill>
                    <a:srgbClr val="FFFF00"/>
                  </a:solidFill>
                </a:rPr>
                <a:t>Medição</a:t>
              </a:r>
              <a:endParaRPr lang="pt-BR" dirty="0">
                <a:solidFill>
                  <a:srgbClr val="FFFF00"/>
                </a:solidFill>
              </a:endParaRPr>
            </a:p>
          </p:txBody>
        </p:sp>
        <p:cxnSp>
          <p:nvCxnSpPr>
            <p:cNvPr id="18" name="Conector de Seta Reta 17"/>
            <p:cNvCxnSpPr>
              <a:stCxn id="8" idx="2"/>
              <a:endCxn id="16" idx="0"/>
            </p:cNvCxnSpPr>
            <p:nvPr/>
          </p:nvCxnSpPr>
          <p:spPr>
            <a:xfrm>
              <a:off x="3553003" y="2865460"/>
              <a:ext cx="4515" cy="52540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Agrupar 73"/>
          <p:cNvGrpSpPr/>
          <p:nvPr/>
        </p:nvGrpSpPr>
        <p:grpSpPr>
          <a:xfrm>
            <a:off x="5372916" y="2549628"/>
            <a:ext cx="3611564" cy="2200054"/>
            <a:chOff x="5088744" y="1785489"/>
            <a:chExt cx="3611564" cy="2200054"/>
          </a:xfrm>
        </p:grpSpPr>
        <p:sp>
          <p:nvSpPr>
            <p:cNvPr id="20" name="Retângulo 19"/>
            <p:cNvSpPr/>
            <p:nvPr/>
          </p:nvSpPr>
          <p:spPr>
            <a:xfrm>
              <a:off x="5088744" y="3519599"/>
              <a:ext cx="1934818" cy="465944"/>
            </a:xfrm>
            <a:prstGeom prst="rect">
              <a:avLst/>
            </a:prstGeom>
            <a:noFill/>
            <a:ln w="4445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solidFill>
                    <a:schemeClr val="tx1"/>
                  </a:solidFill>
                </a:rPr>
                <a:t>Produção</a:t>
              </a:r>
              <a:endParaRPr lang="pt-BR" dirty="0">
                <a:solidFill>
                  <a:schemeClr val="tx1"/>
                </a:solidFill>
              </a:endParaRPr>
            </a:p>
          </p:txBody>
        </p:sp>
        <p:cxnSp>
          <p:nvCxnSpPr>
            <p:cNvPr id="35" name="Conector reto 34"/>
            <p:cNvCxnSpPr/>
            <p:nvPr/>
          </p:nvCxnSpPr>
          <p:spPr>
            <a:xfrm>
              <a:off x="8679524" y="1785489"/>
              <a:ext cx="8780" cy="196708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onector de Seta Reta 36"/>
            <p:cNvCxnSpPr>
              <a:endCxn id="20" idx="3"/>
            </p:cNvCxnSpPr>
            <p:nvPr/>
          </p:nvCxnSpPr>
          <p:spPr>
            <a:xfrm flipH="1">
              <a:off x="7023562" y="3752571"/>
              <a:ext cx="167674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Retângulo 37"/>
          <p:cNvSpPr/>
          <p:nvPr/>
        </p:nvSpPr>
        <p:spPr>
          <a:xfrm>
            <a:off x="5372916" y="4989477"/>
            <a:ext cx="1934818" cy="383081"/>
          </a:xfrm>
          <a:prstGeom prst="rect">
            <a:avLst/>
          </a:prstGeom>
          <a:noFill/>
          <a:ln w="44450" cmpd="sng">
            <a:solidFill>
              <a:srgbClr val="7030A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rgbClr val="7030A0"/>
                </a:solidFill>
              </a:rPr>
              <a:t>Entrega</a:t>
            </a:r>
            <a:endParaRPr lang="pt-BR" dirty="0">
              <a:solidFill>
                <a:srgbClr val="7030A0"/>
              </a:solidFill>
            </a:endParaRPr>
          </a:p>
        </p:txBody>
      </p:sp>
      <p:cxnSp>
        <p:nvCxnSpPr>
          <p:cNvPr id="39" name="Conector de Seta Reta 38"/>
          <p:cNvCxnSpPr>
            <a:stCxn id="20" idx="2"/>
            <a:endCxn id="38" idx="0"/>
          </p:cNvCxnSpPr>
          <p:nvPr/>
        </p:nvCxnSpPr>
        <p:spPr>
          <a:xfrm>
            <a:off x="6340325" y="4749682"/>
            <a:ext cx="0" cy="2397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tângulo 39"/>
          <p:cNvSpPr/>
          <p:nvPr/>
        </p:nvSpPr>
        <p:spPr>
          <a:xfrm>
            <a:off x="5369044" y="5740987"/>
            <a:ext cx="1934818" cy="441489"/>
          </a:xfrm>
          <a:prstGeom prst="rect">
            <a:avLst/>
          </a:prstGeom>
          <a:noFill/>
          <a:ln w="44450" cmpd="sng">
            <a:solidFill>
              <a:schemeClr val="accent6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accent6"/>
                </a:solidFill>
              </a:rPr>
              <a:t>Colocação</a:t>
            </a:r>
            <a:endParaRPr lang="pt-BR" dirty="0">
              <a:solidFill>
                <a:schemeClr val="accent6"/>
              </a:solidFill>
            </a:endParaRPr>
          </a:p>
        </p:txBody>
      </p:sp>
      <p:cxnSp>
        <p:nvCxnSpPr>
          <p:cNvPr id="41" name="Conector de Seta Reta 40"/>
          <p:cNvCxnSpPr>
            <a:stCxn id="38" idx="2"/>
            <a:endCxn id="40" idx="0"/>
          </p:cNvCxnSpPr>
          <p:nvPr/>
        </p:nvCxnSpPr>
        <p:spPr>
          <a:xfrm flipH="1">
            <a:off x="6336453" y="5372558"/>
            <a:ext cx="3872" cy="3684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tângulo 56"/>
          <p:cNvSpPr/>
          <p:nvPr/>
        </p:nvSpPr>
        <p:spPr>
          <a:xfrm>
            <a:off x="2383574" y="5158753"/>
            <a:ext cx="1934818" cy="426343"/>
          </a:xfrm>
          <a:prstGeom prst="rect">
            <a:avLst/>
          </a:prstGeom>
          <a:noFill/>
          <a:ln w="44450" cmpd="sng">
            <a:solidFill>
              <a:srgbClr val="00B0F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rgbClr val="00B0F0"/>
                </a:solidFill>
              </a:rPr>
              <a:t>Projeto</a:t>
            </a:r>
            <a:endParaRPr lang="pt-BR" dirty="0">
              <a:solidFill>
                <a:srgbClr val="00B0F0"/>
              </a:solidFill>
            </a:endParaRPr>
          </a:p>
        </p:txBody>
      </p:sp>
      <p:cxnSp>
        <p:nvCxnSpPr>
          <p:cNvPr id="58" name="Conector de Seta Reta 57"/>
          <p:cNvCxnSpPr>
            <a:stCxn id="57" idx="2"/>
            <a:endCxn id="59" idx="0"/>
          </p:cNvCxnSpPr>
          <p:nvPr/>
        </p:nvCxnSpPr>
        <p:spPr>
          <a:xfrm>
            <a:off x="3350983" y="5585096"/>
            <a:ext cx="0" cy="3107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tângulo 58"/>
          <p:cNvSpPr/>
          <p:nvPr/>
        </p:nvSpPr>
        <p:spPr>
          <a:xfrm>
            <a:off x="2383574" y="5895834"/>
            <a:ext cx="1934818" cy="401665"/>
          </a:xfrm>
          <a:prstGeom prst="rect">
            <a:avLst/>
          </a:prstGeom>
          <a:noFill/>
          <a:ln w="44450" cmpd="sng">
            <a:solidFill>
              <a:schemeClr val="accent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accent2"/>
                </a:solidFill>
              </a:rPr>
              <a:t>O.S</a:t>
            </a:r>
            <a:endParaRPr lang="pt-BR" dirty="0">
              <a:solidFill>
                <a:schemeClr val="accent2"/>
              </a:solidFill>
            </a:endParaRPr>
          </a:p>
        </p:txBody>
      </p:sp>
      <p:cxnSp>
        <p:nvCxnSpPr>
          <p:cNvPr id="60" name="Conector de Seta Reta 59"/>
          <p:cNvCxnSpPr/>
          <p:nvPr/>
        </p:nvCxnSpPr>
        <p:spPr>
          <a:xfrm flipH="1" flipV="1">
            <a:off x="5006850" y="4516711"/>
            <a:ext cx="32869" cy="1579956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3" name="Agrupar 142"/>
          <p:cNvGrpSpPr/>
          <p:nvPr/>
        </p:nvGrpSpPr>
        <p:grpSpPr>
          <a:xfrm>
            <a:off x="2490786" y="745343"/>
            <a:ext cx="9309807" cy="4413409"/>
            <a:chOff x="2687793" y="345143"/>
            <a:chExt cx="9309807" cy="4413409"/>
          </a:xfrm>
        </p:grpSpPr>
        <p:grpSp>
          <p:nvGrpSpPr>
            <p:cNvPr id="88" name="Agrupar 87"/>
            <p:cNvGrpSpPr/>
            <p:nvPr/>
          </p:nvGrpSpPr>
          <p:grpSpPr>
            <a:xfrm>
              <a:off x="4025024" y="345143"/>
              <a:ext cx="7972576" cy="3558834"/>
              <a:chOff x="3995282" y="381392"/>
              <a:chExt cx="7972576" cy="3558834"/>
            </a:xfrm>
          </p:grpSpPr>
          <p:grpSp>
            <p:nvGrpSpPr>
              <p:cNvPr id="73" name="Agrupar 72"/>
              <p:cNvGrpSpPr/>
              <p:nvPr/>
            </p:nvGrpSpPr>
            <p:grpSpPr>
              <a:xfrm>
                <a:off x="7072037" y="727134"/>
                <a:ext cx="4895821" cy="1851654"/>
                <a:chOff x="7072037" y="727134"/>
                <a:chExt cx="4895821" cy="1851654"/>
              </a:xfrm>
            </p:grpSpPr>
            <p:sp>
              <p:nvSpPr>
                <p:cNvPr id="32" name="Retângulo 31"/>
                <p:cNvSpPr/>
                <p:nvPr/>
              </p:nvSpPr>
              <p:spPr>
                <a:xfrm>
                  <a:off x="7950136" y="1853562"/>
                  <a:ext cx="1934818" cy="382943"/>
                </a:xfrm>
                <a:prstGeom prst="rect">
                  <a:avLst/>
                </a:prstGeom>
                <a:noFill/>
                <a:ln w="44450" cmpd="sng">
                  <a:solidFill>
                    <a:srgbClr val="FF0000"/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pt-BR" dirty="0" smtClean="0">
                      <a:solidFill>
                        <a:srgbClr val="FF0000"/>
                      </a:solidFill>
                    </a:rPr>
                    <a:t>Estoque</a:t>
                  </a:r>
                  <a:endParaRPr lang="pt-BR" dirty="0">
                    <a:solidFill>
                      <a:srgbClr val="FF0000"/>
                    </a:solidFill>
                  </a:endParaRPr>
                </a:p>
              </p:txBody>
            </p:sp>
            <p:cxnSp>
              <p:nvCxnSpPr>
                <p:cNvPr id="33" name="Conector de Seta Reta 32"/>
                <p:cNvCxnSpPr>
                  <a:stCxn id="26" idx="2"/>
                  <a:endCxn id="32" idx="0"/>
                </p:cNvCxnSpPr>
                <p:nvPr/>
              </p:nvCxnSpPr>
              <p:spPr>
                <a:xfrm>
                  <a:off x="8917545" y="1366772"/>
                  <a:ext cx="0" cy="486790"/>
                </a:xfrm>
                <a:prstGeom prst="straightConnector1">
                  <a:avLst/>
                </a:prstGeom>
                <a:ln>
                  <a:solidFill>
                    <a:schemeClr val="accent5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" name="Retângulo 46"/>
                <p:cNvSpPr/>
                <p:nvPr/>
              </p:nvSpPr>
              <p:spPr>
                <a:xfrm>
                  <a:off x="10417353" y="1514328"/>
                  <a:ext cx="1550505" cy="270343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pt-BR" sz="1400" dirty="0" smtClean="0">
                      <a:solidFill>
                        <a:schemeClr val="tx1"/>
                      </a:solidFill>
                    </a:rPr>
                    <a:t>Armazenamento</a:t>
                  </a:r>
                  <a:endParaRPr lang="pt-BR" sz="14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8" name="Retângulo 47"/>
                <p:cNvSpPr/>
                <p:nvPr/>
              </p:nvSpPr>
              <p:spPr>
                <a:xfrm>
                  <a:off x="10417353" y="2308445"/>
                  <a:ext cx="1550505" cy="270343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pt-BR" sz="1400" dirty="0" smtClean="0">
                      <a:solidFill>
                        <a:schemeClr val="tx1"/>
                      </a:solidFill>
                    </a:rPr>
                    <a:t>Separação</a:t>
                  </a:r>
                  <a:endParaRPr lang="pt-BR" sz="14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9" name="Retângulo 48"/>
                <p:cNvSpPr/>
                <p:nvPr/>
              </p:nvSpPr>
              <p:spPr>
                <a:xfrm>
                  <a:off x="10417353" y="1907758"/>
                  <a:ext cx="1550505" cy="270343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pt-BR" sz="1400" dirty="0" smtClean="0">
                      <a:solidFill>
                        <a:schemeClr val="tx1"/>
                      </a:solidFill>
                    </a:rPr>
                    <a:t>Custos</a:t>
                  </a:r>
                  <a:endParaRPr lang="pt-BR" sz="1400" dirty="0">
                    <a:solidFill>
                      <a:schemeClr val="tx1"/>
                    </a:solidFill>
                  </a:endParaRPr>
                </a:p>
              </p:txBody>
            </p:sp>
            <p:grpSp>
              <p:nvGrpSpPr>
                <p:cNvPr id="72" name="Agrupar 71"/>
                <p:cNvGrpSpPr/>
                <p:nvPr/>
              </p:nvGrpSpPr>
              <p:grpSpPr>
                <a:xfrm>
                  <a:off x="7072037" y="727134"/>
                  <a:ext cx="4859148" cy="671028"/>
                  <a:chOff x="7072037" y="727134"/>
                  <a:chExt cx="4859148" cy="671028"/>
                </a:xfrm>
              </p:grpSpPr>
              <p:sp>
                <p:nvSpPr>
                  <p:cNvPr id="26" name="Retângulo 25"/>
                  <p:cNvSpPr/>
                  <p:nvPr/>
                </p:nvSpPr>
                <p:spPr>
                  <a:xfrm>
                    <a:off x="7950136" y="943343"/>
                    <a:ext cx="1934818" cy="423429"/>
                  </a:xfrm>
                  <a:prstGeom prst="rect">
                    <a:avLst/>
                  </a:prstGeom>
                  <a:noFill/>
                  <a:ln w="44450" cmpd="sng">
                    <a:solidFill>
                      <a:schemeClr val="accent2"/>
                    </a:solidFill>
                    <a:prstDash val="solid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pt-BR" dirty="0" smtClean="0">
                        <a:solidFill>
                          <a:schemeClr val="accent2"/>
                        </a:solidFill>
                      </a:rPr>
                      <a:t>Compras</a:t>
                    </a:r>
                    <a:endParaRPr lang="pt-BR" dirty="0">
                      <a:solidFill>
                        <a:schemeClr val="accent2"/>
                      </a:solidFill>
                    </a:endParaRPr>
                  </a:p>
                </p:txBody>
              </p:sp>
              <p:cxnSp>
                <p:nvCxnSpPr>
                  <p:cNvPr id="27" name="Conector de Seta Reta 26"/>
                  <p:cNvCxnSpPr/>
                  <p:nvPr/>
                </p:nvCxnSpPr>
                <p:spPr>
                  <a:xfrm flipV="1">
                    <a:off x="7072037" y="1184368"/>
                    <a:ext cx="856973" cy="28659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5" name="Retângulo 44"/>
                  <p:cNvSpPr/>
                  <p:nvPr/>
                </p:nvSpPr>
                <p:spPr>
                  <a:xfrm>
                    <a:off x="10380680" y="1127819"/>
                    <a:ext cx="1550505" cy="270343"/>
                  </a:xfrm>
                  <a:prstGeom prst="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pt-BR" sz="1400" dirty="0" smtClean="0">
                        <a:solidFill>
                          <a:schemeClr val="tx1"/>
                        </a:solidFill>
                      </a:rPr>
                      <a:t>Recebimento</a:t>
                    </a:r>
                    <a:endParaRPr lang="pt-BR" sz="14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46" name="Retângulo 45"/>
                  <p:cNvSpPr/>
                  <p:nvPr/>
                </p:nvSpPr>
                <p:spPr>
                  <a:xfrm>
                    <a:off x="10380680" y="727134"/>
                    <a:ext cx="1550505" cy="270343"/>
                  </a:xfrm>
                  <a:prstGeom prst="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pt-BR" sz="1400" dirty="0" smtClean="0">
                        <a:solidFill>
                          <a:schemeClr val="tx1"/>
                        </a:solidFill>
                      </a:rPr>
                      <a:t>Pedido de Compra</a:t>
                    </a:r>
                    <a:endParaRPr lang="pt-BR" sz="1400" dirty="0">
                      <a:solidFill>
                        <a:schemeClr val="tx1"/>
                      </a:solidFill>
                    </a:endParaRPr>
                  </a:p>
                </p:txBody>
              </p:sp>
              <p:cxnSp>
                <p:nvCxnSpPr>
                  <p:cNvPr id="54" name="Conector de Seta Reta 53"/>
                  <p:cNvCxnSpPr>
                    <a:stCxn id="26" idx="3"/>
                    <a:endCxn id="46" idx="1"/>
                  </p:cNvCxnSpPr>
                  <p:nvPr/>
                </p:nvCxnSpPr>
                <p:spPr>
                  <a:xfrm flipV="1">
                    <a:off x="9884954" y="862306"/>
                    <a:ext cx="495726" cy="292752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" name="Conector de Seta Reta 55"/>
                  <p:cNvCxnSpPr>
                    <a:stCxn id="26" idx="3"/>
                    <a:endCxn id="45" idx="1"/>
                  </p:cNvCxnSpPr>
                  <p:nvPr/>
                </p:nvCxnSpPr>
                <p:spPr>
                  <a:xfrm>
                    <a:off x="9884954" y="1155058"/>
                    <a:ext cx="495726" cy="107933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5" name="Agrupar 64"/>
                <p:cNvGrpSpPr/>
                <p:nvPr/>
              </p:nvGrpSpPr>
              <p:grpSpPr>
                <a:xfrm rot="10800000">
                  <a:off x="9884954" y="1664164"/>
                  <a:ext cx="534337" cy="807589"/>
                  <a:chOff x="10111171" y="3659767"/>
                  <a:chExt cx="534337" cy="807589"/>
                </a:xfrm>
              </p:grpSpPr>
              <p:cxnSp>
                <p:nvCxnSpPr>
                  <p:cNvPr id="61" name="Conector reto 60"/>
                  <p:cNvCxnSpPr/>
                  <p:nvPr/>
                </p:nvCxnSpPr>
                <p:spPr>
                  <a:xfrm rot="10800000" flipH="1" flipV="1">
                    <a:off x="10370743" y="3659767"/>
                    <a:ext cx="8566" cy="79763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" name="Conector de Seta Reta 61"/>
                  <p:cNvCxnSpPr/>
                  <p:nvPr/>
                </p:nvCxnSpPr>
                <p:spPr>
                  <a:xfrm rot="10800000" flipV="1">
                    <a:off x="10111171" y="3659768"/>
                    <a:ext cx="259572" cy="9612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3" name="Conector de Seta Reta 62"/>
                  <p:cNvCxnSpPr/>
                  <p:nvPr/>
                </p:nvCxnSpPr>
                <p:spPr>
                  <a:xfrm rot="10800000">
                    <a:off x="10135718" y="4457402"/>
                    <a:ext cx="235025" cy="9954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4" name="Conector reto 63"/>
                  <p:cNvCxnSpPr>
                    <a:stCxn id="49" idx="1"/>
                    <a:endCxn id="32" idx="3"/>
                  </p:cNvCxnSpPr>
                  <p:nvPr/>
                </p:nvCxnSpPr>
                <p:spPr>
                  <a:xfrm rot="10800000" flipH="1">
                    <a:off x="10113109" y="4086486"/>
                    <a:ext cx="532399" cy="2104"/>
                  </a:xfrm>
                  <a:prstGeom prst="line">
                    <a:avLst/>
                  </a:prstGeom>
                  <a:ln>
                    <a:head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76" name="Conector reto 75"/>
              <p:cNvCxnSpPr>
                <a:stCxn id="3" idx="3"/>
              </p:cNvCxnSpPr>
              <p:nvPr/>
            </p:nvCxnSpPr>
            <p:spPr>
              <a:xfrm>
                <a:off x="3995282" y="3928548"/>
                <a:ext cx="606394" cy="11678"/>
              </a:xfrm>
              <a:prstGeom prst="line">
                <a:avLst/>
              </a:prstGeom>
              <a:ln w="222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Conector reto 77"/>
              <p:cNvCxnSpPr/>
              <p:nvPr/>
            </p:nvCxnSpPr>
            <p:spPr>
              <a:xfrm flipH="1" flipV="1">
                <a:off x="4562111" y="408484"/>
                <a:ext cx="39565" cy="3527291"/>
              </a:xfrm>
              <a:prstGeom prst="line">
                <a:avLst/>
              </a:prstGeom>
              <a:ln w="222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Conector de Seta Reta 83"/>
              <p:cNvCxnSpPr/>
              <p:nvPr/>
            </p:nvCxnSpPr>
            <p:spPr>
              <a:xfrm flipV="1">
                <a:off x="4562111" y="381392"/>
                <a:ext cx="267796" cy="11678"/>
              </a:xfrm>
              <a:prstGeom prst="straightConnector1">
                <a:avLst/>
              </a:prstGeom>
              <a:ln w="2222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5" name="Conector de Seta Reta 54"/>
            <p:cNvCxnSpPr>
              <a:stCxn id="3" idx="2"/>
              <a:endCxn id="57" idx="0"/>
            </p:cNvCxnSpPr>
            <p:nvPr/>
          </p:nvCxnSpPr>
          <p:spPr>
            <a:xfrm>
              <a:off x="3356409" y="4369377"/>
              <a:ext cx="13753" cy="38917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" name="Losango 2"/>
            <p:cNvSpPr/>
            <p:nvPr/>
          </p:nvSpPr>
          <p:spPr>
            <a:xfrm>
              <a:off x="2687793" y="3415220"/>
              <a:ext cx="1337231" cy="954157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75" name="Conector de Seta Reta 74"/>
            <p:cNvCxnSpPr>
              <a:endCxn id="3" idx="0"/>
            </p:cNvCxnSpPr>
            <p:nvPr/>
          </p:nvCxnSpPr>
          <p:spPr>
            <a:xfrm flipH="1">
              <a:off x="3356409" y="3207668"/>
              <a:ext cx="13753" cy="20755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CaixaDeTexto 78"/>
            <p:cNvSpPr txBox="1"/>
            <p:nvPr/>
          </p:nvSpPr>
          <p:spPr>
            <a:xfrm>
              <a:off x="2851337" y="3699471"/>
              <a:ext cx="117575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000" dirty="0" smtClean="0"/>
                <a:t>Alterou Material ?</a:t>
              </a:r>
            </a:p>
            <a:p>
              <a:r>
                <a:rPr lang="pt-BR" sz="1000" dirty="0" err="1" smtClean="0"/>
                <a:t>Dif</a:t>
              </a:r>
              <a:r>
                <a:rPr lang="pt-BR" sz="1000" dirty="0" smtClean="0"/>
                <a:t> m² &gt; 5%</a:t>
              </a:r>
              <a:endParaRPr lang="pt-BR" sz="1000" dirty="0"/>
            </a:p>
          </p:txBody>
        </p:sp>
      </p:grpSp>
      <p:sp>
        <p:nvSpPr>
          <p:cNvPr id="81" name="CaixaDeTexto 80"/>
          <p:cNvSpPr txBox="1"/>
          <p:nvPr/>
        </p:nvSpPr>
        <p:spPr>
          <a:xfrm>
            <a:off x="3975564" y="3997669"/>
            <a:ext cx="5215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SIM</a:t>
            </a:r>
            <a:endParaRPr lang="pt-BR" sz="1200" dirty="0"/>
          </a:p>
        </p:txBody>
      </p:sp>
      <p:sp>
        <p:nvSpPr>
          <p:cNvPr id="85" name="CaixaDeTexto 84"/>
          <p:cNvSpPr txBox="1"/>
          <p:nvPr/>
        </p:nvSpPr>
        <p:spPr>
          <a:xfrm>
            <a:off x="3494897" y="4731079"/>
            <a:ext cx="5599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Não</a:t>
            </a:r>
            <a:endParaRPr lang="pt-BR" sz="1200" dirty="0"/>
          </a:p>
        </p:txBody>
      </p:sp>
      <p:grpSp>
        <p:nvGrpSpPr>
          <p:cNvPr id="144" name="Agrupar 143"/>
          <p:cNvGrpSpPr/>
          <p:nvPr/>
        </p:nvGrpSpPr>
        <p:grpSpPr>
          <a:xfrm>
            <a:off x="271532" y="1737608"/>
            <a:ext cx="3981822" cy="955684"/>
            <a:chOff x="438630" y="1274987"/>
            <a:chExt cx="3981822" cy="955684"/>
          </a:xfrm>
        </p:grpSpPr>
        <p:grpSp>
          <p:nvGrpSpPr>
            <p:cNvPr id="69" name="Agrupar 68"/>
            <p:cNvGrpSpPr/>
            <p:nvPr/>
          </p:nvGrpSpPr>
          <p:grpSpPr>
            <a:xfrm>
              <a:off x="2485634" y="1274987"/>
              <a:ext cx="1934818" cy="955684"/>
              <a:chOff x="2446783" y="1582343"/>
              <a:chExt cx="1934818" cy="955684"/>
            </a:xfrm>
          </p:grpSpPr>
          <p:sp>
            <p:nvSpPr>
              <p:cNvPr id="8" name="Retângulo 7"/>
              <p:cNvSpPr/>
              <p:nvPr/>
            </p:nvSpPr>
            <p:spPr>
              <a:xfrm>
                <a:off x="2446783" y="2163359"/>
                <a:ext cx="1934818" cy="374668"/>
              </a:xfrm>
              <a:prstGeom prst="rect">
                <a:avLst/>
              </a:prstGeom>
              <a:noFill/>
              <a:ln w="44450" cmpd="sng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BR" dirty="0" smtClean="0">
                    <a:solidFill>
                      <a:schemeClr val="accent4"/>
                    </a:solidFill>
                  </a:rPr>
                  <a:t>Contrato</a:t>
                </a:r>
                <a:endParaRPr lang="pt-BR" dirty="0">
                  <a:solidFill>
                    <a:schemeClr val="accent4"/>
                  </a:solidFill>
                </a:endParaRPr>
              </a:p>
            </p:txBody>
          </p:sp>
          <p:cxnSp>
            <p:nvCxnSpPr>
              <p:cNvPr id="19" name="Conector de Seta Reta 18"/>
              <p:cNvCxnSpPr>
                <a:stCxn id="5" idx="2"/>
                <a:endCxn id="8" idx="0"/>
              </p:cNvCxnSpPr>
              <p:nvPr/>
            </p:nvCxnSpPr>
            <p:spPr>
              <a:xfrm>
                <a:off x="3393653" y="1582343"/>
                <a:ext cx="20539" cy="581016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2" name="Agrupar 91"/>
            <p:cNvGrpSpPr/>
            <p:nvPr/>
          </p:nvGrpSpPr>
          <p:grpSpPr>
            <a:xfrm>
              <a:off x="438630" y="1928140"/>
              <a:ext cx="2045398" cy="270343"/>
              <a:chOff x="394961" y="959396"/>
              <a:chExt cx="2045398" cy="270343"/>
            </a:xfrm>
          </p:grpSpPr>
          <p:cxnSp>
            <p:nvCxnSpPr>
              <p:cNvPr id="98" name="Conector reto 97"/>
              <p:cNvCxnSpPr>
                <a:stCxn id="99" idx="3"/>
              </p:cNvCxnSpPr>
              <p:nvPr/>
            </p:nvCxnSpPr>
            <p:spPr>
              <a:xfrm>
                <a:off x="1945466" y="1094568"/>
                <a:ext cx="494893" cy="3627"/>
              </a:xfrm>
              <a:prstGeom prst="line">
                <a:avLst/>
              </a:prstGeom>
              <a:ln>
                <a:head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9" name="Retângulo 98"/>
              <p:cNvSpPr/>
              <p:nvPr/>
            </p:nvSpPr>
            <p:spPr>
              <a:xfrm>
                <a:off x="394961" y="959396"/>
                <a:ext cx="1550505" cy="270343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BR" sz="1400" dirty="0" smtClean="0">
                    <a:solidFill>
                      <a:schemeClr val="tx1"/>
                    </a:solidFill>
                  </a:rPr>
                  <a:t>Alterou Valor</a:t>
                </a:r>
                <a:endParaRPr lang="pt-BR" sz="1400" dirty="0">
                  <a:solidFill>
                    <a:schemeClr val="tx1"/>
                  </a:solidFill>
                </a:endParaRPr>
              </a:p>
            </p:txBody>
          </p:sp>
        </p:grpSp>
      </p:grpSp>
      <p:cxnSp>
        <p:nvCxnSpPr>
          <p:cNvPr id="110" name="Conector de Seta Reta 109"/>
          <p:cNvCxnSpPr>
            <a:endCxn id="59" idx="3"/>
          </p:cNvCxnSpPr>
          <p:nvPr/>
        </p:nvCxnSpPr>
        <p:spPr>
          <a:xfrm flipH="1">
            <a:off x="4318392" y="6096667"/>
            <a:ext cx="732098" cy="0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Conector de Seta Reta 114"/>
          <p:cNvCxnSpPr>
            <a:stCxn id="20" idx="1"/>
          </p:cNvCxnSpPr>
          <p:nvPr/>
        </p:nvCxnSpPr>
        <p:spPr>
          <a:xfrm flipH="1">
            <a:off x="5011008" y="4516710"/>
            <a:ext cx="361908" cy="0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Retângulo 144"/>
          <p:cNvSpPr/>
          <p:nvPr/>
        </p:nvSpPr>
        <p:spPr>
          <a:xfrm>
            <a:off x="4835052" y="503993"/>
            <a:ext cx="1964560" cy="420637"/>
          </a:xfrm>
          <a:prstGeom prst="rect">
            <a:avLst/>
          </a:prstGeom>
          <a:noFill/>
          <a:ln w="44450">
            <a:solidFill>
              <a:srgbClr val="DA04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rgbClr val="DA0450"/>
                </a:solidFill>
              </a:rPr>
              <a:t>ORÇAMENTO</a:t>
            </a:r>
            <a:endParaRPr lang="pt-BR" dirty="0">
              <a:solidFill>
                <a:srgbClr val="DA0450"/>
              </a:solidFill>
            </a:endParaRPr>
          </a:p>
        </p:txBody>
      </p:sp>
      <p:cxnSp>
        <p:nvCxnSpPr>
          <p:cNvPr id="256" name="Conector de Seta Reta 255"/>
          <p:cNvCxnSpPr>
            <a:stCxn id="145" idx="2"/>
          </p:cNvCxnSpPr>
          <p:nvPr/>
        </p:nvCxnSpPr>
        <p:spPr>
          <a:xfrm>
            <a:off x="5817332" y="924630"/>
            <a:ext cx="0" cy="2510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tângulo 3"/>
          <p:cNvSpPr/>
          <p:nvPr/>
        </p:nvSpPr>
        <p:spPr>
          <a:xfrm>
            <a:off x="4926478" y="1367509"/>
            <a:ext cx="1946071" cy="338518"/>
          </a:xfrm>
          <a:prstGeom prst="rect">
            <a:avLst/>
          </a:prstGeom>
          <a:solidFill>
            <a:schemeClr val="bg1"/>
          </a:solidFill>
          <a:ln w="44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2"/>
                </a:solidFill>
              </a:rPr>
              <a:t>PEDIDO</a:t>
            </a:r>
            <a:endParaRPr lang="pt-BR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3200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1790</TotalTime>
  <Words>42</Words>
  <Application>Microsoft Office PowerPoint</Application>
  <PresentationFormat>Widescreen</PresentationFormat>
  <Paragraphs>26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do Office</vt:lpstr>
      <vt:lpstr>PROJETO MONTBLANC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PROJETO MONTBLANC</dc:title>
  <dc:creator>Usuario</dc:creator>
  <cp:lastModifiedBy>Usuario</cp:lastModifiedBy>
  <cp:revision>27</cp:revision>
  <dcterms:created xsi:type="dcterms:W3CDTF">2026-01-25T14:48:54Z</dcterms:created>
  <dcterms:modified xsi:type="dcterms:W3CDTF">2026-03-05T22:52:19Z</dcterms:modified>
</cp:coreProperties>
</file>